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0DC11-C990-4D2E-AA36-C152853EE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D98D05-0E10-4D3F-8D99-DB87A78C9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A4A067-5414-48E0-BA4E-7F3DD855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022FE6-88DB-4718-A7B1-24DCF9AE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19BB95-8B3E-4F32-A0FC-5495526B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3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E7A779-7ED7-4A9F-8C35-3D511A39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397C1E-EA8F-4BBB-BC80-1BB71327C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6FE60-4825-4CF7-8516-4DD6925F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ABA0D-4B7A-4C46-9C50-78C92B0B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9AFCBC-C2BC-470F-B7C9-FAF700D0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48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0DA792-766B-4276-937F-127EF0FCB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1BBB11-24F1-4D00-922B-C03511F6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5DDD51-650E-4383-9474-7905D666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7C3886-E42F-4002-8379-0D990712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3DC3A-4436-4565-9501-30BC24F0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46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9E5A8-808F-4AFD-BA8A-5B99E30D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8D780-3201-4871-BC8D-5BA1FDFCC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F18786-3844-4B0F-94CD-323FBBC6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A8940-A6D4-4851-B968-A19630EE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91E73D-F512-4234-9751-75839578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42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26364-83F7-472C-A9C5-45B56E6E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C481C3-C1A4-407E-BEF6-1A1D5E9B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F88C84-8392-41D2-96DC-5CB09CCC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5569A7-4484-4731-AB9E-39740E47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2666F5-6111-404B-8316-DF46EE71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64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72406-07CB-4F43-B7B2-C3390476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E6BDD-D8EE-4CAD-A33F-506538C43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6B6E08-782E-491B-B414-91CF4DF0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92B1D8-89DB-4F99-823F-3402C294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46B1B4-8C83-42A2-A9A4-61EC1BF8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D9CC71-94FE-4C3C-8167-5BC33DDA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62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A5E71-811F-464F-B87A-6D57C737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879831-6CB7-48E0-A37B-09A3FFE0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0298B9-074E-4D30-A482-135D4D027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D91B998-31F1-4AA7-8D7C-EC29A0D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605EC6-B0DB-41F7-B0D4-72DD2D428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2B5D70-6DDB-4B35-AE2A-159A5DF2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7E2910-4534-4FA6-AF07-E69AE4CC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C039B1D-397E-46A8-BD16-7A2578E5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65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2E637-3AB0-4F98-9BCE-4A6747BA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4EFF31-B3CC-4A69-9454-3E9BCCB1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268FB2-5F09-4C2C-A878-45968DE7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541CA8-E46E-4BF9-9B5F-8B3FE60A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82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A015A4-E7DD-4F88-8B2F-F8DE81F6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E972BC-AC71-4EEF-8C9A-430C8BB3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F54AFE-3106-44A8-90CC-E0418E4F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38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BFC78-4DEB-46BD-9426-7779DED0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69C2C-86B8-441B-9F58-169297EC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71B2B2-DF01-4A1E-85AE-8E05958D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BB7462-ED5E-41BF-8D51-FF320B32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3044AF-9AA3-4860-BC8D-DA9340DE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3EDCCC-30A2-45D9-9953-BAC4C8DC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31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E79F3-494E-4800-A3DC-F2499CBB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E4510E-E22C-4EF4-9077-97B97852A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4EC5F6-F423-4BD8-A083-90D81290B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C7EDD2-8C62-4DE7-A6EB-0A6251AF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657AA2-5BB7-49CC-97A3-90B4CB67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E4DB16-79CD-4E7C-9CEE-717C1810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39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1F84A-A719-49AA-B7EE-237A6B0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235844-8391-4ECB-AA51-E6C193454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128273-2094-46E5-B0DC-7CDBDFD32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00C14-EBF1-4DC8-86DA-C4FA92437C94}" type="datetimeFigureOut">
              <a:rPr lang="ru-RU" smtClean="0"/>
              <a:t>02.03.2024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124877-BEDA-4CCB-B54A-8046C3B24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AF714C-DA93-4C58-A508-F906795A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8D31-661F-4407-97BB-882E890E7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35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9F85D-8CA7-40A1-BBBA-48371153E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370" y="2354579"/>
            <a:ext cx="11132820" cy="743903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egoe UI Symbol" panose="020B0502040204020203" pitchFamily="34" charset="0"/>
              </a:rPr>
              <a:t>Сравнение правления Ивана Калиты и Ивана III</a:t>
            </a:r>
            <a:endParaRPr lang="ru-RU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egoe UI Symbol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A9792B-682A-4764-A457-D87CCD273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00700"/>
            <a:ext cx="5859780" cy="1257300"/>
          </a:xfrm>
        </p:spPr>
        <p:txBody>
          <a:bodyPr>
            <a:norm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Клычов</a:t>
            </a:r>
            <a:r>
              <a:rPr lang="ru-RU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Агахан</a:t>
            </a:r>
            <a:endParaRPr lang="ru-RU" sz="3200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Bookman Old Style" panose="02050604050505020204" pitchFamily="18" charset="0"/>
              </a:rPr>
              <a:t>Группа: 3834101/30009</a:t>
            </a:r>
          </a:p>
        </p:txBody>
      </p:sp>
    </p:spTree>
    <p:extLst>
      <p:ext uri="{BB962C8B-B14F-4D97-AF65-F5344CB8AC3E}">
        <p14:creationId xmlns:p14="http://schemas.microsoft.com/office/powerpoint/2010/main" val="224302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88CF32-8C1C-4261-A66C-DAC809EA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0"/>
            <a:ext cx="1179576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E09DD4-2F44-4BFB-9BC0-E9379A07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47"/>
            <a:ext cx="8763000" cy="6344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BDA61-75B6-4745-82E0-9C4133B4DDC9}"/>
              </a:ext>
            </a:extLst>
          </p:cNvPr>
          <p:cNvSpPr txBox="1"/>
          <p:nvPr/>
        </p:nvSpPr>
        <p:spPr>
          <a:xfrm>
            <a:off x="8763000" y="243512"/>
            <a:ext cx="3429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Ликвидация господства старой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землевладельческо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-торговой аристократии Новгорода шла параллельно с ломкой старого государственного управления. Власть перешла в руки наместников, назначавшихся великим князем и ведавших как военными, так и судебно-административными делами.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9576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F2C739-AF5E-413D-B355-D40202CC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56748"/>
            <a:ext cx="8991600" cy="680125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6CBF4B-1DF5-4BF0-B18A-1D85D942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2602"/>
            <a:ext cx="402336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8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591D500-CC6F-4D9E-B46E-8A6D2286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787128"/>
            <a:ext cx="9418320" cy="6070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95ABD-CF11-45B8-97A4-A36223C9B4CB}"/>
              </a:ext>
            </a:extLst>
          </p:cNvPr>
          <p:cNvSpPr txBox="1"/>
          <p:nvPr/>
        </p:nvSpPr>
        <p:spPr>
          <a:xfrm>
            <a:off x="2748914" y="22860"/>
            <a:ext cx="7058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spc="300" dirty="0">
                <a:solidFill>
                  <a:srgbClr val="7030A0"/>
                </a:solidFill>
                <a:latin typeface="Bookman Old Style" panose="02050604050505020204" pitchFamily="18" charset="0"/>
              </a:rPr>
              <a:t>литература конца 15 века</a:t>
            </a:r>
          </a:p>
        </p:txBody>
      </p:sp>
    </p:spTree>
    <p:extLst>
      <p:ext uri="{BB962C8B-B14F-4D97-AF65-F5344CB8AC3E}">
        <p14:creationId xmlns:p14="http://schemas.microsoft.com/office/powerpoint/2010/main" val="311185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DB3436-C263-4094-9117-8532B6C1E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4"/>
          <a:stretch/>
        </p:blipFill>
        <p:spPr>
          <a:xfrm>
            <a:off x="-1" y="0"/>
            <a:ext cx="5715001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3E9EF0-5D35-4071-BF29-31EAECE0D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77" r="35093"/>
          <a:stretch/>
        </p:blipFill>
        <p:spPr>
          <a:xfrm>
            <a:off x="5715001" y="-21431"/>
            <a:ext cx="6477000" cy="69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7C33F-0F81-4EE4-9C9B-D34871272D8A}"/>
              </a:ext>
            </a:extLst>
          </p:cNvPr>
          <p:cNvSpPr txBox="1"/>
          <p:nvPr/>
        </p:nvSpPr>
        <p:spPr>
          <a:xfrm>
            <a:off x="3390902" y="0"/>
            <a:ext cx="6172200" cy="65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6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Итоги правления правителей</a:t>
            </a:r>
            <a:endParaRPr lang="ru-RU" sz="36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48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FA842-8C98-4957-A66D-72AE935ACD45}"/>
              </a:ext>
            </a:extLst>
          </p:cNvPr>
          <p:cNvSpPr txBox="1"/>
          <p:nvPr/>
        </p:nvSpPr>
        <p:spPr>
          <a:xfrm>
            <a:off x="1514475" y="844034"/>
            <a:ext cx="60921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146637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45A937-F260-409D-A66D-21C809FE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"/>
            <a:ext cx="5615559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A8322-57EF-4414-9982-390366EA69A7}"/>
              </a:ext>
            </a:extLst>
          </p:cNvPr>
          <p:cNvSpPr txBox="1"/>
          <p:nvPr/>
        </p:nvSpPr>
        <p:spPr>
          <a:xfrm>
            <a:off x="5783579" y="320040"/>
            <a:ext cx="592416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 SemiLight" panose="020B0502040204020203" pitchFamily="34" charset="0"/>
                <a:ea typeface="Segoe UI Symbol" panose="020B0502040204020203" pitchFamily="34" charset="0"/>
              </a:rPr>
              <a:t>Иван Калита принадлежал к династии Рюриковичей, а точнее — к потомству Всеволода Юрьевича Большое Гнездо (как и большинство других князей Северо-Восточной Руси). Его отец, Даниил Александрович[1], был младшим из четырёх сыновей внука Всеволода, Александра Ярославича Невского. Братья Даниила, Дмитрий Переяславский и Андрей Городецкий, были великими князьями Владимирскими в 1276—1294 и 1294—1304 годах соответственно, а он всю взрослую жизнь княжил в Москве, первым удельным правителем которой стал в период между 1273 и 1282 годами</a:t>
            </a:r>
          </a:p>
        </p:txBody>
      </p:sp>
    </p:spTree>
    <p:extLst>
      <p:ext uri="{BB962C8B-B14F-4D97-AF65-F5344CB8AC3E}">
        <p14:creationId xmlns:p14="http://schemas.microsoft.com/office/powerpoint/2010/main" val="355515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718C48-5977-4480-B59C-355455008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18143" r="13164" b="4751"/>
          <a:stretch/>
        </p:blipFill>
        <p:spPr>
          <a:xfrm>
            <a:off x="525780" y="0"/>
            <a:ext cx="4198620" cy="292184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DF5136-F2FC-4046-9641-7491D73F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1320"/>
            <a:ext cx="5875020" cy="3916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E6DE70-F8BB-4D93-968C-5F1C2E74F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21" y="0"/>
            <a:ext cx="6135179" cy="4141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033AC-D1D4-49FF-89C9-B7A53C23A595}"/>
              </a:ext>
            </a:extLst>
          </p:cNvPr>
          <p:cNvSpPr txBox="1"/>
          <p:nvPr/>
        </p:nvSpPr>
        <p:spPr>
          <a:xfrm>
            <a:off x="6186900" y="4357777"/>
            <a:ext cx="58750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Bahnschrift SemiLight" panose="020B0502040204020203" pitchFamily="34" charset="0"/>
              </a:rPr>
              <a:t>Сарай-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, Новый Сарай (Сарай II) - столица Золотой Орды в XIII-XIV веках. Город Сарай-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 построен в 1262 году ханом 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, в пойме реки Ахтубы, на левом берегу. Это место использовалось ханом </a:t>
            </a:r>
            <a:r>
              <a:rPr lang="ru-RU" sz="2000" dirty="0" err="1">
                <a:latin typeface="Bahnschrift SemiLight" panose="020B0502040204020203" pitchFamily="34" charset="0"/>
              </a:rPr>
              <a:t>Берке</a:t>
            </a:r>
            <a:r>
              <a:rPr lang="ru-RU" sz="2000" dirty="0">
                <a:latin typeface="Bahnschrift SemiLight" panose="020B0502040204020203" pitchFamily="34" charset="0"/>
              </a:rPr>
              <a:t> для кочевья. С 1282 по 1396 год город был столицей Золотой Орды. Один из крупнейших городов Востока.</a:t>
            </a:r>
          </a:p>
        </p:txBody>
      </p:sp>
    </p:spTree>
    <p:extLst>
      <p:ext uri="{BB962C8B-B14F-4D97-AF65-F5344CB8AC3E}">
        <p14:creationId xmlns:p14="http://schemas.microsoft.com/office/powerpoint/2010/main" val="91422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9A470F-D990-4609-89EC-C2CE125E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114"/>
            <a:ext cx="5737860" cy="36578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D8641A-AD75-4212-A817-E434BFC1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1" y="51435"/>
            <a:ext cx="5737859" cy="394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28CEF-7239-4E69-91D5-4FA0725D29DA}"/>
              </a:ext>
            </a:extLst>
          </p:cNvPr>
          <p:cNvSpPr txBox="1"/>
          <p:nvPr/>
        </p:nvSpPr>
        <p:spPr>
          <a:xfrm>
            <a:off x="361951" y="702313"/>
            <a:ext cx="60921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строительство московского кремля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47FCA-D150-4925-AC4D-910BA0CCF1BE}"/>
              </a:ext>
            </a:extLst>
          </p:cNvPr>
          <p:cNvSpPr txBox="1"/>
          <p:nvPr/>
        </p:nvSpPr>
        <p:spPr>
          <a:xfrm>
            <a:off x="5932170" y="4292418"/>
            <a:ext cx="6092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 SemiLight" panose="020B0502040204020203" pitchFamily="34" charset="0"/>
              </a:rPr>
              <a:t> Для защиты от врагов князь Иван Калита в 1340 году возвёл мощные оборонительные сооружения из дубовых брёвен диаметром около полутора метров каждое. Остатки укрепления находят при раскопках и в наше время.</a:t>
            </a:r>
          </a:p>
        </p:txBody>
      </p:sp>
    </p:spTree>
    <p:extLst>
      <p:ext uri="{BB962C8B-B14F-4D97-AF65-F5344CB8AC3E}">
        <p14:creationId xmlns:p14="http://schemas.microsoft.com/office/powerpoint/2010/main" val="361289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B38913-3B4C-4B91-A049-1A8E8D8D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375"/>
            <a:ext cx="4937760" cy="41801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1C9C11-4463-4135-AF4B-B50300FF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3140346"/>
            <a:ext cx="7109460" cy="3717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931ABE-832D-4C4C-BBCA-95D494841878}"/>
              </a:ext>
            </a:extLst>
          </p:cNvPr>
          <p:cNvSpPr txBox="1"/>
          <p:nvPr/>
        </p:nvSpPr>
        <p:spPr>
          <a:xfrm>
            <a:off x="5082540" y="501108"/>
            <a:ext cx="6667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Bahnschrift SemiLight" panose="020B0502040204020203" pitchFamily="34" charset="0"/>
              </a:rPr>
              <a:t>в годы правления Ивана Калиты развернулась масштабная борьба с преступностью – князь стремился защитить купцов, которые стали всё больше интересоваться Москвой благодаря росту экономической активности в ней. </a:t>
            </a:r>
          </a:p>
        </p:txBody>
      </p:sp>
    </p:spTree>
    <p:extLst>
      <p:ext uri="{BB962C8B-B14F-4D97-AF65-F5344CB8AC3E}">
        <p14:creationId xmlns:p14="http://schemas.microsoft.com/office/powerpoint/2010/main" val="303473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F860FA-55E3-4F15-8217-8B4A75D6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99F16-E755-4183-81A5-871BDE79650D}"/>
              </a:ext>
            </a:extLst>
          </p:cNvPr>
          <p:cNvSpPr txBox="1"/>
          <p:nvPr/>
        </p:nvSpPr>
        <p:spPr>
          <a:xfrm>
            <a:off x="1920240" y="283964"/>
            <a:ext cx="7269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Внешняя политика Ивана Калиты</a:t>
            </a:r>
          </a:p>
        </p:txBody>
      </p:sp>
    </p:spTree>
    <p:extLst>
      <p:ext uri="{BB962C8B-B14F-4D97-AF65-F5344CB8AC3E}">
        <p14:creationId xmlns:p14="http://schemas.microsoft.com/office/powerpoint/2010/main" val="224607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6E483E-A2EF-4142-B400-7D328198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9" t="8362" r="4941" b="6344"/>
          <a:stretch/>
        </p:blipFill>
        <p:spPr>
          <a:xfrm>
            <a:off x="1714501" y="0"/>
            <a:ext cx="101727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661C1-CCB9-4663-8690-D6AF63B7688E}"/>
              </a:ext>
            </a:extLst>
          </p:cNvPr>
          <p:cNvSpPr txBox="1"/>
          <p:nvPr/>
        </p:nvSpPr>
        <p:spPr>
          <a:xfrm>
            <a:off x="464820" y="407104"/>
            <a:ext cx="8839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Церкви</a:t>
            </a:r>
          </a:p>
        </p:txBody>
      </p:sp>
    </p:spTree>
    <p:extLst>
      <p:ext uri="{BB962C8B-B14F-4D97-AF65-F5344CB8AC3E}">
        <p14:creationId xmlns:p14="http://schemas.microsoft.com/office/powerpoint/2010/main" val="171662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76D8C-EA04-449B-B8CE-32E291C46433}"/>
              </a:ext>
            </a:extLst>
          </p:cNvPr>
          <p:cNvSpPr txBox="1"/>
          <p:nvPr/>
        </p:nvSpPr>
        <p:spPr>
          <a:xfrm>
            <a:off x="352425" y="318254"/>
            <a:ext cx="6092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spc="300" dirty="0">
                <a:solidFill>
                  <a:srgbClr val="7030A0"/>
                </a:solidFill>
                <a:latin typeface="Bookman Old Style" panose="02050604050505020204" pitchFamily="18" charset="0"/>
              </a:rPr>
              <a:t>Иван 3 великий</a:t>
            </a:r>
          </a:p>
        </p:txBody>
      </p:sp>
    </p:spTree>
    <p:extLst>
      <p:ext uri="{BB962C8B-B14F-4D97-AF65-F5344CB8AC3E}">
        <p14:creationId xmlns:p14="http://schemas.microsoft.com/office/powerpoint/2010/main" val="273362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5309EA-C381-4D15-8113-B7C62358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" y="1479700"/>
            <a:ext cx="9585960" cy="537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31FE3-0E54-4728-9B49-44050CA68860}"/>
              </a:ext>
            </a:extLst>
          </p:cNvPr>
          <p:cNvSpPr txBox="1"/>
          <p:nvPr/>
        </p:nvSpPr>
        <p:spPr>
          <a:xfrm>
            <a:off x="0" y="0"/>
            <a:ext cx="12192000" cy="147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Внутренняя политика.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Интеграция новоприсоединённых земель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593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280</Words>
  <Application>Microsoft Office PowerPoint</Application>
  <PresentationFormat>Широкоэкранный</PresentationFormat>
  <Paragraphs>17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Bahnschrift SemiLight</vt:lpstr>
      <vt:lpstr>Bookman Old Style</vt:lpstr>
      <vt:lpstr>Calibri</vt:lpstr>
      <vt:lpstr>Calibri Light</vt:lpstr>
      <vt:lpstr>Times New Roman</vt:lpstr>
      <vt:lpstr>Тема Office</vt:lpstr>
      <vt:lpstr>Сравнение правления Ивана Калиты и Ивана III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правления Ивана Калиты и Ивана III</dc:title>
  <dc:creator>User</dc:creator>
  <cp:lastModifiedBy>User</cp:lastModifiedBy>
  <cp:revision>7</cp:revision>
  <dcterms:created xsi:type="dcterms:W3CDTF">2024-03-02T12:50:58Z</dcterms:created>
  <dcterms:modified xsi:type="dcterms:W3CDTF">2024-03-02T13:56:17Z</dcterms:modified>
</cp:coreProperties>
</file>